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59" r:id="rId6"/>
    <p:sldId id="260" r:id="rId7"/>
    <p:sldId id="261" r:id="rId8"/>
    <p:sldId id="263" r:id="rId9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FF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54" autoAdjust="0"/>
    <p:restoredTop sz="94660"/>
  </p:normalViewPr>
  <p:slideViewPr>
    <p:cSldViewPr>
      <p:cViewPr varScale="1">
        <p:scale>
          <a:sx n="67" d="100"/>
          <a:sy n="67" d="100"/>
        </p:scale>
        <p:origin x="-11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2ED2E-1468-4782-8740-2A067FF1D7EB}" type="datetimeFigureOut">
              <a:rPr lang="de-DE" smtClean="0"/>
              <a:pPr/>
              <a:t>15.11.2011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A8B2B-69DA-42C3-A81E-0E73C8D85381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2ED2E-1468-4782-8740-2A067FF1D7EB}" type="datetimeFigureOut">
              <a:rPr lang="de-DE" smtClean="0"/>
              <a:pPr/>
              <a:t>15.11.2011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A8B2B-69DA-42C3-A81E-0E73C8D85381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2ED2E-1468-4782-8740-2A067FF1D7EB}" type="datetimeFigureOut">
              <a:rPr lang="de-DE" smtClean="0"/>
              <a:pPr/>
              <a:t>15.11.2011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A8B2B-69DA-42C3-A81E-0E73C8D85381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2ED2E-1468-4782-8740-2A067FF1D7EB}" type="datetimeFigureOut">
              <a:rPr lang="de-DE" smtClean="0"/>
              <a:pPr/>
              <a:t>15.11.2011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A8B2B-69DA-42C3-A81E-0E73C8D85381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2ED2E-1468-4782-8740-2A067FF1D7EB}" type="datetimeFigureOut">
              <a:rPr lang="de-DE" smtClean="0"/>
              <a:pPr/>
              <a:t>15.11.2011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A8B2B-69DA-42C3-A81E-0E73C8D85381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2ED2E-1468-4782-8740-2A067FF1D7EB}" type="datetimeFigureOut">
              <a:rPr lang="de-DE" smtClean="0"/>
              <a:pPr/>
              <a:t>15.11.2011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A8B2B-69DA-42C3-A81E-0E73C8D85381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2ED2E-1468-4782-8740-2A067FF1D7EB}" type="datetimeFigureOut">
              <a:rPr lang="de-DE" smtClean="0"/>
              <a:pPr/>
              <a:t>15.11.2011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A8B2B-69DA-42C3-A81E-0E73C8D85381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2ED2E-1468-4782-8740-2A067FF1D7EB}" type="datetimeFigureOut">
              <a:rPr lang="de-DE" smtClean="0"/>
              <a:pPr/>
              <a:t>15.11.2011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A8B2B-69DA-42C3-A81E-0E73C8D85381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2ED2E-1468-4782-8740-2A067FF1D7EB}" type="datetimeFigureOut">
              <a:rPr lang="de-DE" smtClean="0"/>
              <a:pPr/>
              <a:t>15.11.2011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A8B2B-69DA-42C3-A81E-0E73C8D85381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2ED2E-1468-4782-8740-2A067FF1D7EB}" type="datetimeFigureOut">
              <a:rPr lang="de-DE" smtClean="0"/>
              <a:pPr/>
              <a:t>15.11.2011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A8B2B-69DA-42C3-A81E-0E73C8D85381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2ED2E-1468-4782-8740-2A067FF1D7EB}" type="datetimeFigureOut">
              <a:rPr lang="de-DE" smtClean="0"/>
              <a:pPr/>
              <a:t>15.11.2011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A8B2B-69DA-42C3-A81E-0E73C8D85381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62ED2E-1468-4782-8740-2A067FF1D7EB}" type="datetimeFigureOut">
              <a:rPr lang="de-DE" smtClean="0"/>
              <a:pPr/>
              <a:t>15.11.2011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EA8B2B-69DA-42C3-A81E-0E73C8D85381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.wav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4.wav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Relationship Id="rId9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5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6.wav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7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8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 descr="Airbus a380 6.jpg"/>
          <p:cNvPicPr>
            <a:picLocks noChangeAspect="1"/>
          </p:cNvPicPr>
          <p:nvPr/>
        </p:nvPicPr>
        <p:blipFill>
          <a:blip r:embed="rId3" cstate="print"/>
          <a:srcRect b="12201"/>
          <a:stretch>
            <a:fillRect/>
          </a:stretch>
        </p:blipFill>
        <p:spPr>
          <a:xfrm>
            <a:off x="0" y="836712"/>
            <a:ext cx="9144000" cy="6021288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2205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~PP3536.WAV">
            <a:hlinkClick r:id="" action="ppaction://media"/>
          </p:cNvPr>
          <p:cNvPicPr>
            <a:picLocks noRot="1" noChangeAspect="1"/>
          </p:cNvPicPr>
          <p:nvPr>
            <a:wavAudioFile r:embed="rId1" name="~PP3536.WAV"/>
          </p:nvPr>
        </p:nvPicPr>
        <p:blipFill>
          <a:blip r:embed="rId5" cstate="print"/>
          <a:stretch>
            <a:fillRect/>
          </a:stretch>
        </p:blipFill>
        <p:spPr>
          <a:xfrm>
            <a:off x="8632825" y="63468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651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 l="1298" t="11610" r="7385" b="21845"/>
          <a:stretch>
            <a:fillRect/>
          </a:stretch>
        </p:blipFill>
        <p:spPr bwMode="auto">
          <a:xfrm>
            <a:off x="0" y="3111592"/>
            <a:ext cx="9144000" cy="3746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feld 4"/>
          <p:cNvSpPr txBox="1"/>
          <p:nvPr/>
        </p:nvSpPr>
        <p:spPr>
          <a:xfrm>
            <a:off x="1979712" y="188640"/>
            <a:ext cx="514806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6600" b="1" dirty="0" smtClean="0">
                <a:solidFill>
                  <a:schemeClr val="bg1"/>
                </a:solidFill>
                <a:latin typeface="David" pitchFamily="34" charset="-79"/>
                <a:cs typeface="David" pitchFamily="34" charset="-79"/>
              </a:rPr>
              <a:t>BRANDING</a:t>
            </a:r>
            <a:endParaRPr lang="de-DE" sz="6600" b="1" dirty="0">
              <a:solidFill>
                <a:schemeClr val="bg1"/>
              </a:solidFill>
              <a:latin typeface="David" pitchFamily="34" charset="-79"/>
              <a:cs typeface="David" pitchFamily="34" charset="-79"/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/>
          <a:srcRect l="22907" t="11610" r="63931" b="79531"/>
          <a:stretch>
            <a:fillRect/>
          </a:stretch>
        </p:blipFill>
        <p:spPr bwMode="auto">
          <a:xfrm>
            <a:off x="0" y="1340768"/>
            <a:ext cx="3995936" cy="1512168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  <p:cxnSp>
        <p:nvCxnSpPr>
          <p:cNvPr id="16" name="Gerade Verbindung mit Pfeil 15"/>
          <p:cNvCxnSpPr/>
          <p:nvPr/>
        </p:nvCxnSpPr>
        <p:spPr>
          <a:xfrm flipH="1" flipV="1">
            <a:off x="2195736" y="2348880"/>
            <a:ext cx="648072" cy="86409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hteck 12"/>
          <p:cNvSpPr/>
          <p:nvPr/>
        </p:nvSpPr>
        <p:spPr>
          <a:xfrm>
            <a:off x="2123728" y="3068960"/>
            <a:ext cx="1440160" cy="50405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noFill/>
            </a:endParaRPr>
          </a:p>
        </p:txBody>
      </p:sp>
      <p:sp>
        <p:nvSpPr>
          <p:cNvPr id="15" name="Rechteck 14"/>
          <p:cNvSpPr/>
          <p:nvPr/>
        </p:nvSpPr>
        <p:spPr>
          <a:xfrm>
            <a:off x="971600" y="4365104"/>
            <a:ext cx="2448272" cy="72008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3" cstate="print"/>
          <a:srcRect l="9927" t="32074" r="63466" b="51298"/>
          <a:stretch>
            <a:fillRect/>
          </a:stretch>
        </p:blipFill>
        <p:spPr bwMode="auto">
          <a:xfrm>
            <a:off x="4535488" y="1196752"/>
            <a:ext cx="4608512" cy="1619207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  <p:cxnSp>
        <p:nvCxnSpPr>
          <p:cNvPr id="19" name="Gerade Verbindung mit Pfeil 18"/>
          <p:cNvCxnSpPr/>
          <p:nvPr/>
        </p:nvCxnSpPr>
        <p:spPr>
          <a:xfrm flipV="1">
            <a:off x="3491880" y="2564904"/>
            <a:ext cx="1584176" cy="208823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~PP3338.WAV">
            <a:hlinkClick r:id="" action="ppaction://media"/>
          </p:cNvPr>
          <p:cNvPicPr>
            <a:picLocks noRot="1" noChangeAspect="1"/>
          </p:cNvPicPr>
          <p:nvPr>
            <a:wavAudioFile r:embed="rId1" name="~PP3338.WAV"/>
          </p:nvPr>
        </p:nvPicPr>
        <p:blipFill>
          <a:blip r:embed="rId4" cstate="print"/>
          <a:stretch>
            <a:fillRect/>
          </a:stretch>
        </p:blipFill>
        <p:spPr>
          <a:xfrm>
            <a:off x="8632825" y="63468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345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0" y="188640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chemeClr val="bg1"/>
                </a:solidFill>
                <a:latin typeface="David" pitchFamily="34" charset="-79"/>
                <a:cs typeface="David" pitchFamily="34" charset="-79"/>
              </a:rPr>
              <a:t>WHERE</a:t>
            </a:r>
            <a:r>
              <a:rPr lang="en-US" sz="7200" dirty="0" smtClean="0">
                <a:solidFill>
                  <a:schemeClr val="bg1"/>
                </a:solidFill>
                <a:cs typeface="David" pitchFamily="34" charset="-79"/>
              </a:rPr>
              <a:t>?</a:t>
            </a:r>
            <a:endParaRPr lang="en-US" sz="7200" dirty="0">
              <a:solidFill>
                <a:schemeClr val="bg1"/>
              </a:solidFill>
              <a:latin typeface="David" pitchFamily="34" charset="-79"/>
              <a:cs typeface="David" pitchFamily="34" charset="-79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283513"/>
            <a:ext cx="4716016" cy="557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Ellipse 5"/>
          <p:cNvSpPr/>
          <p:nvPr/>
        </p:nvSpPr>
        <p:spPr>
          <a:xfrm>
            <a:off x="2195736" y="4149080"/>
            <a:ext cx="72008" cy="72008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7" name="Ellipse 6"/>
          <p:cNvSpPr/>
          <p:nvPr/>
        </p:nvSpPr>
        <p:spPr>
          <a:xfrm>
            <a:off x="1403648" y="4005064"/>
            <a:ext cx="72008" cy="72008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8" name="Ellipse 7"/>
          <p:cNvSpPr/>
          <p:nvPr/>
        </p:nvSpPr>
        <p:spPr>
          <a:xfrm>
            <a:off x="755576" y="5373216"/>
            <a:ext cx="72008" cy="72008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9" name="Ellipse 8"/>
          <p:cNvSpPr/>
          <p:nvPr/>
        </p:nvSpPr>
        <p:spPr>
          <a:xfrm>
            <a:off x="1475656" y="5013176"/>
            <a:ext cx="144016" cy="144016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0" name="Ellipse 9"/>
          <p:cNvSpPr/>
          <p:nvPr/>
        </p:nvSpPr>
        <p:spPr>
          <a:xfrm>
            <a:off x="2267744" y="4149080"/>
            <a:ext cx="72008" cy="72008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1" name="Ellipse 10"/>
          <p:cNvSpPr/>
          <p:nvPr/>
        </p:nvSpPr>
        <p:spPr>
          <a:xfrm>
            <a:off x="467544" y="5733256"/>
            <a:ext cx="72008" cy="72008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2" name="Ellipse 11"/>
          <p:cNvSpPr/>
          <p:nvPr/>
        </p:nvSpPr>
        <p:spPr>
          <a:xfrm>
            <a:off x="1187624" y="4653136"/>
            <a:ext cx="63624" cy="63624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3" name="Ellipse 12"/>
          <p:cNvSpPr/>
          <p:nvPr/>
        </p:nvSpPr>
        <p:spPr>
          <a:xfrm>
            <a:off x="2123728" y="4077072"/>
            <a:ext cx="72008" cy="72008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4" name="Ellipse 13"/>
          <p:cNvSpPr/>
          <p:nvPr/>
        </p:nvSpPr>
        <p:spPr>
          <a:xfrm>
            <a:off x="2195736" y="4653136"/>
            <a:ext cx="72008" cy="72008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5" name="Ellipse 14"/>
          <p:cNvSpPr/>
          <p:nvPr/>
        </p:nvSpPr>
        <p:spPr>
          <a:xfrm>
            <a:off x="1331640" y="4077072"/>
            <a:ext cx="72008" cy="72008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7" name="Ellipse 16"/>
          <p:cNvSpPr/>
          <p:nvPr/>
        </p:nvSpPr>
        <p:spPr>
          <a:xfrm>
            <a:off x="1331640" y="3789040"/>
            <a:ext cx="72008" cy="72008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8" name="Ellipse 17"/>
          <p:cNvSpPr/>
          <p:nvPr/>
        </p:nvSpPr>
        <p:spPr>
          <a:xfrm>
            <a:off x="683568" y="5373216"/>
            <a:ext cx="72008" cy="72008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9" name="Ellipse 18"/>
          <p:cNvSpPr/>
          <p:nvPr/>
        </p:nvSpPr>
        <p:spPr>
          <a:xfrm>
            <a:off x="1259632" y="4725144"/>
            <a:ext cx="63624" cy="63624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4716016" y="2060848"/>
            <a:ext cx="442798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sz="3200" dirty="0" smtClean="0">
                <a:solidFill>
                  <a:schemeClr val="bg1"/>
                </a:solidFill>
              </a:rPr>
              <a:t> UK</a:t>
            </a:r>
          </a:p>
          <a:p>
            <a:pPr>
              <a:buFontTx/>
              <a:buChar char="-"/>
            </a:pPr>
            <a:r>
              <a:rPr lang="en-US" sz="3200" dirty="0" smtClean="0">
                <a:solidFill>
                  <a:schemeClr val="bg1"/>
                </a:solidFill>
              </a:rPr>
              <a:t> Germany</a:t>
            </a:r>
          </a:p>
          <a:p>
            <a:pPr>
              <a:buFontTx/>
              <a:buChar char="-"/>
            </a:pPr>
            <a:r>
              <a:rPr lang="en-US" sz="3200" dirty="0" smtClean="0">
                <a:solidFill>
                  <a:schemeClr val="bg1"/>
                </a:solidFill>
              </a:rPr>
              <a:t> France</a:t>
            </a:r>
          </a:p>
          <a:p>
            <a:pPr>
              <a:buFontTx/>
              <a:buChar char="-"/>
            </a:pPr>
            <a:r>
              <a:rPr lang="en-US" sz="3200" dirty="0" smtClean="0">
                <a:solidFill>
                  <a:schemeClr val="bg1"/>
                </a:solidFill>
              </a:rPr>
              <a:t> Spain</a:t>
            </a:r>
          </a:p>
          <a:p>
            <a:pPr>
              <a:buFontTx/>
              <a:buChar char="-"/>
            </a:pPr>
            <a:r>
              <a:rPr lang="en-US" sz="3200" dirty="0" smtClean="0">
                <a:solidFill>
                  <a:schemeClr val="bg1"/>
                </a:solidFill>
              </a:rPr>
              <a:t> HQ = Toulouse, France</a:t>
            </a:r>
          </a:p>
          <a:p>
            <a:pPr>
              <a:buFontTx/>
              <a:buChar char="-"/>
            </a:pPr>
            <a:r>
              <a:rPr lang="en-US" sz="3200" dirty="0" smtClean="0">
                <a:solidFill>
                  <a:schemeClr val="bg1"/>
                </a:solidFill>
              </a:rPr>
              <a:t> (</a:t>
            </a:r>
            <a:r>
              <a:rPr lang="en-US" sz="3200" dirty="0" err="1" smtClean="0">
                <a:solidFill>
                  <a:schemeClr val="bg1"/>
                </a:solidFill>
              </a:rPr>
              <a:t>Tanjin</a:t>
            </a:r>
            <a:r>
              <a:rPr lang="en-US" sz="3200" dirty="0" smtClean="0">
                <a:solidFill>
                  <a:schemeClr val="bg1"/>
                </a:solidFill>
              </a:rPr>
              <a:t>, China)</a:t>
            </a:r>
            <a:endParaRPr lang="en-US" sz="3200" dirty="0">
              <a:solidFill>
                <a:schemeClr val="bg1"/>
              </a:solidFill>
            </a:endParaRPr>
          </a:p>
        </p:txBody>
      </p:sp>
      <p:pic>
        <p:nvPicPr>
          <p:cNvPr id="27" name="~PP3256.WAV">
            <a:hlinkClick r:id="" action="ppaction://media"/>
          </p:cNvPr>
          <p:cNvPicPr>
            <a:picLocks noRot="1" noChangeAspect="1"/>
          </p:cNvPicPr>
          <p:nvPr>
            <a:wavAudioFile r:embed="rId1" name="~PP3256.WAV"/>
          </p:nvPr>
        </p:nvPicPr>
        <p:blipFill>
          <a:blip r:embed="rId4" cstate="print"/>
          <a:stretch>
            <a:fillRect/>
          </a:stretch>
        </p:blipFill>
        <p:spPr>
          <a:xfrm>
            <a:off x="8632825" y="63468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3702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0" y="0"/>
            <a:ext cx="9144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6600" b="1" u="sng" dirty="0" smtClean="0">
                <a:solidFill>
                  <a:schemeClr val="bg1"/>
                </a:solidFill>
                <a:latin typeface="David" pitchFamily="34" charset="-79"/>
                <a:cs typeface="David" pitchFamily="34" charset="-79"/>
              </a:rPr>
              <a:t>PRODUCT</a:t>
            </a:r>
            <a:endParaRPr lang="de-DE" sz="6600" b="1" u="sng" dirty="0">
              <a:solidFill>
                <a:schemeClr val="bg1"/>
              </a:solidFill>
              <a:latin typeface="David" pitchFamily="34" charset="-79"/>
              <a:cs typeface="David" pitchFamily="34" charset="-79"/>
            </a:endParaRPr>
          </a:p>
        </p:txBody>
      </p:sp>
      <p:pic>
        <p:nvPicPr>
          <p:cNvPr id="5" name="Grafik 4" descr="Airbus a318 2.jpg"/>
          <p:cNvPicPr>
            <a:picLocks noChangeAspect="1"/>
          </p:cNvPicPr>
          <p:nvPr/>
        </p:nvPicPr>
        <p:blipFill>
          <a:blip r:embed="rId3" cstate="print"/>
          <a:srcRect l="12177" t="20410" r="14706" b="40625"/>
          <a:stretch>
            <a:fillRect/>
          </a:stretch>
        </p:blipFill>
        <p:spPr>
          <a:xfrm>
            <a:off x="0" y="1196752"/>
            <a:ext cx="3419872" cy="1259952"/>
          </a:xfrm>
          <a:prstGeom prst="rect">
            <a:avLst/>
          </a:prstGeom>
        </p:spPr>
      </p:pic>
      <p:pic>
        <p:nvPicPr>
          <p:cNvPr id="6" name="Grafik 5" descr="Airbus a330 3.jpg"/>
          <p:cNvPicPr>
            <a:picLocks noChangeAspect="1"/>
          </p:cNvPicPr>
          <p:nvPr/>
        </p:nvPicPr>
        <p:blipFill>
          <a:blip r:embed="rId4" cstate="print"/>
          <a:srcRect t="22152" b="32863"/>
          <a:stretch>
            <a:fillRect/>
          </a:stretch>
        </p:blipFill>
        <p:spPr>
          <a:xfrm>
            <a:off x="0" y="2708920"/>
            <a:ext cx="4572000" cy="1512168"/>
          </a:xfrm>
          <a:prstGeom prst="rect">
            <a:avLst/>
          </a:prstGeom>
        </p:spPr>
      </p:pic>
      <p:pic>
        <p:nvPicPr>
          <p:cNvPr id="7" name="Grafik 6" descr="Airbus A380 4.jpg"/>
          <p:cNvPicPr>
            <a:picLocks noChangeAspect="1"/>
          </p:cNvPicPr>
          <p:nvPr/>
        </p:nvPicPr>
        <p:blipFill>
          <a:blip r:embed="rId5" cstate="print"/>
          <a:srcRect t="26375" b="13382"/>
          <a:stretch>
            <a:fillRect/>
          </a:stretch>
        </p:blipFill>
        <p:spPr>
          <a:xfrm>
            <a:off x="1385900" y="4298801"/>
            <a:ext cx="6372200" cy="2559199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print"/>
          <a:srcRect t="12667" r="1722" b="12667"/>
          <a:stretch>
            <a:fillRect/>
          </a:stretch>
        </p:blipFill>
        <p:spPr bwMode="auto">
          <a:xfrm>
            <a:off x="3707904" y="1124744"/>
            <a:ext cx="2808312" cy="1382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31224" y="908720"/>
            <a:ext cx="2412776" cy="1607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076056" y="2636912"/>
            <a:ext cx="4067944" cy="1550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~PP1688.WAV">
            <a:hlinkClick r:id="" action="ppaction://media"/>
          </p:cNvPr>
          <p:cNvPicPr>
            <a:picLocks noRot="1" noChangeAspect="1"/>
          </p:cNvPicPr>
          <p:nvPr>
            <a:wavAudioFile r:embed="rId1" name="~PP1688.WAV"/>
          </p:nvPr>
        </p:nvPicPr>
        <p:blipFill>
          <a:blip r:embed="rId9" cstate="print"/>
          <a:stretch>
            <a:fillRect/>
          </a:stretch>
        </p:blipFill>
        <p:spPr>
          <a:xfrm>
            <a:off x="8632825" y="63468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154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0" y="-531440"/>
            <a:ext cx="91440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0" dirty="0" smtClean="0">
                <a:solidFill>
                  <a:srgbClr val="FFCC00"/>
                </a:solidFill>
                <a:latin typeface="Arial" pitchFamily="34" charset="0"/>
                <a:cs typeface="Arial" pitchFamily="34" charset="0"/>
              </a:rPr>
              <a:t>€</a:t>
            </a:r>
            <a:endParaRPr lang="de-DE" sz="20000" dirty="0">
              <a:solidFill>
                <a:srgbClr val="FFCC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0" y="2204864"/>
            <a:ext cx="91440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</a:rPr>
              <a:t>2010</a:t>
            </a:r>
          </a:p>
          <a:p>
            <a:pPr>
              <a:tabLst>
                <a:tab pos="3771900" algn="l"/>
              </a:tabLst>
            </a:pPr>
            <a:r>
              <a:rPr lang="en-US" sz="4000" dirty="0" smtClean="0">
                <a:solidFill>
                  <a:schemeClr val="bg1"/>
                </a:solidFill>
              </a:rPr>
              <a:t>27.600.000.000€ 	=Lithuania or Serbia</a:t>
            </a:r>
          </a:p>
          <a:p>
            <a:pPr>
              <a:tabLst>
                <a:tab pos="3771900" algn="l"/>
              </a:tabLst>
            </a:pPr>
            <a:r>
              <a:rPr lang="en-US" sz="4000" dirty="0" smtClean="0">
                <a:solidFill>
                  <a:schemeClr val="bg1"/>
                </a:solidFill>
              </a:rPr>
              <a:t>	= 10% of Germany</a:t>
            </a:r>
          </a:p>
          <a:p>
            <a:pPr>
              <a:tabLst>
                <a:tab pos="3771900" algn="l"/>
              </a:tabLst>
            </a:pPr>
            <a:r>
              <a:rPr lang="en-US" sz="4000" dirty="0" smtClean="0">
                <a:solidFill>
                  <a:schemeClr val="bg1"/>
                </a:solidFill>
              </a:rPr>
              <a:t>	= 2% of USA</a:t>
            </a:r>
          </a:p>
          <a:p>
            <a:pPr>
              <a:tabLst>
                <a:tab pos="3228975" algn="l"/>
              </a:tabLst>
            </a:pPr>
            <a:r>
              <a:rPr lang="en-US" sz="4000" dirty="0" smtClean="0">
                <a:solidFill>
                  <a:schemeClr val="bg1"/>
                </a:solidFill>
              </a:rPr>
              <a:t>553.000.000€ 	= Grenada </a:t>
            </a:r>
          </a:p>
          <a:p>
            <a:pPr>
              <a:tabLst>
                <a:tab pos="3228975" algn="l"/>
              </a:tabLst>
            </a:pPr>
            <a:r>
              <a:rPr lang="en-US" sz="4000" dirty="0" smtClean="0">
                <a:solidFill>
                  <a:schemeClr val="bg1"/>
                </a:solidFill>
              </a:rPr>
              <a:t>	= 10% of the Bahamas</a:t>
            </a:r>
          </a:p>
          <a:p>
            <a:pPr>
              <a:tabLst>
                <a:tab pos="3228975" algn="l"/>
              </a:tabLst>
            </a:pPr>
            <a:r>
              <a:rPr lang="en-US" sz="4000" dirty="0" smtClean="0">
                <a:solidFill>
                  <a:schemeClr val="bg1"/>
                </a:solidFill>
              </a:rPr>
              <a:t>	= 1% of Libya or Iraq</a:t>
            </a:r>
            <a:endParaRPr lang="en-US" sz="4000" dirty="0">
              <a:solidFill>
                <a:schemeClr val="bg1"/>
              </a:solidFill>
            </a:endParaRPr>
          </a:p>
        </p:txBody>
      </p:sp>
      <p:pic>
        <p:nvPicPr>
          <p:cNvPr id="16" name="~PP112.WAV">
            <a:hlinkClick r:id="" action="ppaction://media"/>
          </p:cNvPr>
          <p:cNvPicPr>
            <a:picLocks noRot="1" noChangeAspect="1"/>
          </p:cNvPicPr>
          <p:nvPr>
            <a:wavAudioFile r:embed="rId1" name="~PP112.WAV"/>
          </p:nvPr>
        </p:nvPicPr>
        <p:blipFill>
          <a:blip r:embed="rId3" cstate="print"/>
          <a:stretch>
            <a:fillRect/>
          </a:stretch>
        </p:blipFill>
        <p:spPr>
          <a:xfrm>
            <a:off x="8632825" y="63468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4332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0" y="404664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7200" dirty="0" smtClean="0">
                <a:solidFill>
                  <a:schemeClr val="bg1"/>
                </a:solidFill>
                <a:latin typeface="David" pitchFamily="34" charset="-79"/>
                <a:cs typeface="David" pitchFamily="34" charset="-79"/>
              </a:rPr>
              <a:t>WHO IS AFFECTED</a:t>
            </a:r>
            <a:r>
              <a:rPr lang="de-DE" sz="7200" dirty="0" smtClean="0">
                <a:solidFill>
                  <a:schemeClr val="bg1"/>
                </a:solidFill>
                <a:cs typeface="David" pitchFamily="34" charset="-79"/>
              </a:rPr>
              <a:t>?</a:t>
            </a:r>
            <a:endParaRPr lang="de-DE" sz="7200" dirty="0">
              <a:solidFill>
                <a:schemeClr val="bg1"/>
              </a:solidFill>
              <a:cs typeface="David" pitchFamily="34" charset="-79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2924944"/>
            <a:ext cx="5364088" cy="12940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feld 5"/>
          <p:cNvSpPr txBox="1"/>
          <p:nvPr/>
        </p:nvSpPr>
        <p:spPr>
          <a:xfrm>
            <a:off x="467544" y="2060848"/>
            <a:ext cx="2736304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sz="3600" dirty="0" err="1" smtClean="0">
                <a:solidFill>
                  <a:schemeClr val="bg1"/>
                </a:solidFill>
              </a:rPr>
              <a:t>Employees</a:t>
            </a:r>
            <a:endParaRPr lang="de-DE" sz="3600" dirty="0">
              <a:solidFill>
                <a:schemeClr val="bg1"/>
              </a:solidFill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3995936" y="1916832"/>
            <a:ext cx="4392488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sz="3600" dirty="0" err="1" smtClean="0">
                <a:solidFill>
                  <a:schemeClr val="bg1"/>
                </a:solidFill>
              </a:rPr>
              <a:t>Supplier‘s</a:t>
            </a:r>
            <a:r>
              <a:rPr lang="de-DE" sz="3600" dirty="0" smtClean="0">
                <a:solidFill>
                  <a:schemeClr val="bg1"/>
                </a:solidFill>
              </a:rPr>
              <a:t> </a:t>
            </a:r>
            <a:r>
              <a:rPr lang="de-DE" sz="3600" dirty="0" err="1" smtClean="0">
                <a:solidFill>
                  <a:schemeClr val="bg1"/>
                </a:solidFill>
              </a:rPr>
              <a:t>employees</a:t>
            </a:r>
            <a:endParaRPr lang="de-DE" sz="3600" dirty="0">
              <a:solidFill>
                <a:schemeClr val="bg1"/>
              </a:solidFill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0" y="4509120"/>
            <a:ext cx="3563888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Local people near production range</a:t>
            </a:r>
            <a:endParaRPr lang="de-DE" sz="3600" dirty="0"/>
          </a:p>
        </p:txBody>
      </p:sp>
      <p:sp>
        <p:nvSpPr>
          <p:cNvPr id="9" name="Textfeld 8"/>
          <p:cNvSpPr txBox="1"/>
          <p:nvPr/>
        </p:nvSpPr>
        <p:spPr>
          <a:xfrm>
            <a:off x="2843808" y="5949280"/>
            <a:ext cx="2736304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Shareholders</a:t>
            </a:r>
            <a:endParaRPr lang="de-DE" sz="3600" dirty="0"/>
          </a:p>
        </p:txBody>
      </p:sp>
      <p:sp>
        <p:nvSpPr>
          <p:cNvPr id="10" name="Textfeld 9"/>
          <p:cNvSpPr txBox="1"/>
          <p:nvPr/>
        </p:nvSpPr>
        <p:spPr>
          <a:xfrm>
            <a:off x="5327576" y="4581128"/>
            <a:ext cx="3816424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Certain European countries</a:t>
            </a:r>
            <a:endParaRPr lang="de-DE" sz="3600" dirty="0"/>
          </a:p>
        </p:txBody>
      </p:sp>
      <p:cxnSp>
        <p:nvCxnSpPr>
          <p:cNvPr id="12" name="Gerade Verbindung mit Pfeil 11"/>
          <p:cNvCxnSpPr/>
          <p:nvPr/>
        </p:nvCxnSpPr>
        <p:spPr>
          <a:xfrm flipH="1">
            <a:off x="2339752" y="4293096"/>
            <a:ext cx="576064" cy="28803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mit Pfeil 12"/>
          <p:cNvCxnSpPr/>
          <p:nvPr/>
        </p:nvCxnSpPr>
        <p:spPr>
          <a:xfrm flipH="1" flipV="1">
            <a:off x="2627784" y="2636912"/>
            <a:ext cx="504056" cy="21602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 Verbindung mit Pfeil 15"/>
          <p:cNvCxnSpPr/>
          <p:nvPr/>
        </p:nvCxnSpPr>
        <p:spPr>
          <a:xfrm flipV="1">
            <a:off x="4499992" y="2564904"/>
            <a:ext cx="432048" cy="28803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mit Pfeil 18"/>
          <p:cNvCxnSpPr/>
          <p:nvPr/>
        </p:nvCxnSpPr>
        <p:spPr>
          <a:xfrm>
            <a:off x="3995936" y="4365104"/>
            <a:ext cx="144016" cy="151216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 Verbindung mit Pfeil 22"/>
          <p:cNvCxnSpPr/>
          <p:nvPr/>
        </p:nvCxnSpPr>
        <p:spPr>
          <a:xfrm>
            <a:off x="5436096" y="4293096"/>
            <a:ext cx="936104" cy="36004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~PP1676.WAV">
            <a:hlinkClick r:id="" action="ppaction://media"/>
          </p:cNvPr>
          <p:cNvPicPr>
            <a:picLocks noRot="1" noChangeAspect="1"/>
          </p:cNvPicPr>
          <p:nvPr>
            <a:wavAudioFile r:embed="rId1" name="~PP1676.WAV"/>
          </p:nvPr>
        </p:nvPicPr>
        <p:blipFill>
          <a:blip r:embed="rId4" cstate="print"/>
          <a:stretch>
            <a:fillRect/>
          </a:stretch>
        </p:blipFill>
        <p:spPr>
          <a:xfrm>
            <a:off x="8632825" y="63468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6690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0" y="0"/>
            <a:ext cx="9144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5400" dirty="0" smtClean="0">
                <a:solidFill>
                  <a:schemeClr val="bg1"/>
                </a:solidFill>
                <a:latin typeface="David" pitchFamily="34" charset="-79"/>
                <a:cs typeface="David" pitchFamily="34" charset="-79"/>
              </a:rPr>
              <a:t>IS AIRBUS OF BENEFIT TO MOST PEOPLE</a:t>
            </a:r>
            <a:r>
              <a:rPr lang="de-DE" sz="5400" dirty="0" smtClean="0">
                <a:solidFill>
                  <a:schemeClr val="bg1"/>
                </a:solidFill>
              </a:rPr>
              <a:t>?</a:t>
            </a:r>
            <a:endParaRPr lang="de-DE" sz="5400" dirty="0">
              <a:solidFill>
                <a:schemeClr val="bg1"/>
              </a:solidFill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0" y="3501008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dirty="0" smtClean="0">
                <a:solidFill>
                  <a:schemeClr val="bg1"/>
                </a:solidFill>
              </a:rPr>
              <a:t>PARTLY</a:t>
            </a:r>
            <a:endParaRPr lang="de-DE" sz="3200" dirty="0">
              <a:solidFill>
                <a:schemeClr val="bg1"/>
              </a:solidFill>
            </a:endParaRPr>
          </a:p>
        </p:txBody>
      </p:sp>
      <p:pic>
        <p:nvPicPr>
          <p:cNvPr id="13" name="~PP2793.WAV">
            <a:hlinkClick r:id="" action="ppaction://media"/>
          </p:cNvPr>
          <p:cNvPicPr>
            <a:picLocks noRot="1" noChangeAspect="1"/>
          </p:cNvPicPr>
          <p:nvPr>
            <a:wavAudioFile r:embed="rId1" name="~PP2793.WAV"/>
          </p:nvPr>
        </p:nvPicPr>
        <p:blipFill>
          <a:blip r:embed="rId3" cstate="print"/>
          <a:stretch>
            <a:fillRect/>
          </a:stretch>
        </p:blipFill>
        <p:spPr>
          <a:xfrm>
            <a:off x="8632825" y="63468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5374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sz="8000" dirty="0" smtClean="0">
                <a:solidFill>
                  <a:schemeClr val="bg1"/>
                </a:solidFill>
                <a:latin typeface="David" pitchFamily="34" charset="-79"/>
                <a:cs typeface="David" pitchFamily="34" charset="-79"/>
              </a:rPr>
              <a:t>SOURCES</a:t>
            </a:r>
            <a:endParaRPr lang="de-DE" sz="8000" dirty="0">
              <a:solidFill>
                <a:schemeClr val="bg1"/>
              </a:solidFill>
              <a:latin typeface="David" pitchFamily="34" charset="-79"/>
              <a:cs typeface="David" pitchFamily="34" charset="-79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799"/>
          </a:xfrm>
        </p:spPr>
        <p:txBody>
          <a:bodyPr>
            <a:noAutofit/>
          </a:bodyPr>
          <a:lstStyle/>
          <a:p>
            <a:pPr>
              <a:buFontTx/>
              <a:buChar char="-"/>
            </a:pPr>
            <a:r>
              <a:rPr lang="de-DE" dirty="0" smtClean="0">
                <a:solidFill>
                  <a:schemeClr val="bg1"/>
                </a:solidFill>
              </a:rPr>
              <a:t>http://www.airbus.com/</a:t>
            </a:r>
          </a:p>
          <a:p>
            <a:pPr>
              <a:buFontTx/>
              <a:buChar char="-"/>
            </a:pPr>
            <a:r>
              <a:rPr lang="de-DE" dirty="0" smtClean="0">
                <a:solidFill>
                  <a:schemeClr val="bg1"/>
                </a:solidFill>
              </a:rPr>
              <a:t>http://de.wikipedia.org/wiki/Airbus</a:t>
            </a:r>
          </a:p>
          <a:p>
            <a:pPr>
              <a:buFontTx/>
              <a:buChar char="-"/>
            </a:pPr>
            <a:r>
              <a:rPr lang="de-DE" dirty="0" smtClean="0">
                <a:solidFill>
                  <a:schemeClr val="bg1"/>
                </a:solidFill>
              </a:rPr>
              <a:t>http://www.welt.de/print-welt/article369368/Wer_kontrolliert_das_Milliarden_Projekt_Airbus.html</a:t>
            </a:r>
          </a:p>
          <a:p>
            <a:pPr>
              <a:buFontTx/>
              <a:buChar char="-"/>
            </a:pPr>
            <a:r>
              <a:rPr lang="de-DE" dirty="0" smtClean="0">
                <a:solidFill>
                  <a:schemeClr val="bg1"/>
                </a:solidFill>
              </a:rPr>
              <a:t>http://www.flughafen-graz.at/home/umwelt_luftfahrt.pdf</a:t>
            </a:r>
          </a:p>
          <a:p>
            <a:pPr>
              <a:buFontTx/>
              <a:buChar char="-"/>
            </a:pPr>
            <a:r>
              <a:rPr lang="de-DE" dirty="0" err="1" smtClean="0">
                <a:solidFill>
                  <a:schemeClr val="bg1"/>
                </a:solidFill>
              </a:rPr>
              <a:t>My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parents</a:t>
            </a:r>
            <a:endParaRPr lang="de-DE" dirty="0" smtClean="0">
              <a:solidFill>
                <a:schemeClr val="bg1"/>
              </a:solidFill>
            </a:endParaRPr>
          </a:p>
          <a:p>
            <a:pPr>
              <a:buFontTx/>
              <a:buChar char="-"/>
            </a:pPr>
            <a:endParaRPr lang="de-DE" dirty="0" smtClean="0">
              <a:solidFill>
                <a:schemeClr val="bg1"/>
              </a:solidFill>
            </a:endParaRPr>
          </a:p>
          <a:p>
            <a:pPr>
              <a:buFontTx/>
              <a:buChar char="-"/>
            </a:pPr>
            <a:endParaRPr lang="de-DE" dirty="0" smtClean="0">
              <a:solidFill>
                <a:schemeClr val="bg1"/>
              </a:solidFill>
            </a:endParaRPr>
          </a:p>
          <a:p>
            <a:pPr>
              <a:buFontTx/>
              <a:buChar char="-"/>
            </a:pPr>
            <a:endParaRPr lang="de-DE" dirty="0" smtClean="0">
              <a:solidFill>
                <a:schemeClr val="bg1"/>
              </a:solidFill>
            </a:endParaRPr>
          </a:p>
          <a:p>
            <a:pPr>
              <a:buFontTx/>
              <a:buChar char="-"/>
            </a:pPr>
            <a:endParaRPr lang="de-DE" dirty="0" smtClean="0">
              <a:solidFill>
                <a:schemeClr val="bg1"/>
              </a:solidFill>
            </a:endParaRPr>
          </a:p>
          <a:p>
            <a:pPr>
              <a:buFontTx/>
              <a:buChar char="-"/>
            </a:pPr>
            <a:endParaRPr lang="de-DE" dirty="0">
              <a:solidFill>
                <a:schemeClr val="bg1"/>
              </a:solidFill>
            </a:endParaRPr>
          </a:p>
        </p:txBody>
      </p:sp>
      <p:pic>
        <p:nvPicPr>
          <p:cNvPr id="6" name="~PP521.WAV">
            <a:hlinkClick r:id="" action="ppaction://media"/>
          </p:cNvPr>
          <p:cNvPicPr>
            <a:picLocks noRot="1" noChangeAspect="1"/>
          </p:cNvPicPr>
          <p:nvPr>
            <a:wavAudioFile r:embed="rId1" name="~PP521.WAV"/>
          </p:nvPr>
        </p:nvPicPr>
        <p:blipFill>
          <a:blip r:embed="rId3" cstate="print"/>
          <a:stretch>
            <a:fillRect/>
          </a:stretch>
        </p:blipFill>
        <p:spPr>
          <a:xfrm>
            <a:off x="8632825" y="63468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643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69</Words>
  <Application>Microsoft Office PowerPoint</Application>
  <PresentationFormat>Bildschirmpräsentation (4:3)</PresentationFormat>
  <Paragraphs>34</Paragraphs>
  <Slides>8</Slides>
  <Notes>0</Notes>
  <HiddenSlides>0</HiddenSlides>
  <MMClips>8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9" baseType="lpstr">
      <vt:lpstr>Larissa-Design</vt:lpstr>
      <vt:lpstr>Folie 1</vt:lpstr>
      <vt:lpstr>Folie 2</vt:lpstr>
      <vt:lpstr>Folie 3</vt:lpstr>
      <vt:lpstr>Folie 4</vt:lpstr>
      <vt:lpstr>Folie 5</vt:lpstr>
      <vt:lpstr>Folie 6</vt:lpstr>
      <vt:lpstr>Folie 7</vt:lpstr>
      <vt:lpstr>SOURCES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Aurel</dc:creator>
  <cp:lastModifiedBy>Aurel</cp:lastModifiedBy>
  <cp:revision>108</cp:revision>
  <dcterms:created xsi:type="dcterms:W3CDTF">2011-11-08T16:51:44Z</dcterms:created>
  <dcterms:modified xsi:type="dcterms:W3CDTF">2011-11-15T16:17:23Z</dcterms:modified>
</cp:coreProperties>
</file>